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2" r:id="rId9"/>
    <p:sldId id="261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541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237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9560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6616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118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7912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5210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770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1875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22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1632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083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099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384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20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888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E5E7E-06F5-4DBB-8427-9C57FA06DBCC}" type="datetimeFigureOut">
              <a:rPr lang="es-AR" smtClean="0"/>
              <a:t>27/8/2021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897D54-3601-4F1C-9BF0-632FBC9C9C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187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793909A-C66E-4542-A3CE-DD6C8D5BB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8048" y="4651335"/>
            <a:ext cx="7766936" cy="1636031"/>
          </a:xfrm>
        </p:spPr>
        <p:txBody>
          <a:bodyPr>
            <a:noAutofit/>
          </a:bodyPr>
          <a:lstStyle/>
          <a:p>
            <a:r>
              <a:rPr lang="es-ES" sz="4000" dirty="0">
                <a:solidFill>
                  <a:schemeClr val="accent1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1 de julio de 2021</a:t>
            </a:r>
          </a:p>
          <a:p>
            <a:r>
              <a:rPr lang="es-ES" sz="4000" dirty="0">
                <a:solidFill>
                  <a:schemeClr val="accent1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Circuito Norte - Bs. as.</a:t>
            </a:r>
            <a:endParaRPr lang="es-AR" sz="4000" dirty="0">
              <a:solidFill>
                <a:schemeClr val="accent1">
                  <a:lumMod val="7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949683" y="1144836"/>
            <a:ext cx="99002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dirty="0">
                <a:solidFill>
                  <a:schemeClr val="accent2">
                    <a:lumMod val="50000"/>
                  </a:schemeClr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METODOLOGIA </a:t>
            </a:r>
          </a:p>
          <a:p>
            <a:pPr algn="ctr"/>
            <a:r>
              <a:rPr lang="es-ES" sz="4800" dirty="0">
                <a:solidFill>
                  <a:schemeClr val="accent2">
                    <a:lumMod val="50000"/>
                  </a:schemeClr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DE </a:t>
            </a:r>
          </a:p>
          <a:p>
            <a:pPr algn="ctr"/>
            <a:r>
              <a:rPr lang="es-ES" sz="4800" dirty="0">
                <a:solidFill>
                  <a:schemeClr val="accent2">
                    <a:lumMod val="50000"/>
                  </a:schemeClr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PLANIFICACIÓN</a:t>
            </a:r>
            <a:endParaRPr lang="es-AR" sz="4800" dirty="0">
              <a:solidFill>
                <a:schemeClr val="accent2">
                  <a:lumMod val="50000"/>
                </a:schemeClr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717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0" y="258901"/>
            <a:ext cx="12192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AutoNum type="arabicPeriod" startAt="5"/>
            </a:pPr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EVALUAR la planificación:</a:t>
            </a:r>
          </a:p>
          <a:p>
            <a:pPr lvl="1"/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Cada </a:t>
            </a:r>
            <a:r>
              <a:rPr lang="es-ES" sz="2800" u="sng" dirty="0">
                <a:latin typeface="Adobe Garamond Pro Bold" panose="02020702060506020403" pitchFamily="18" charset="0"/>
              </a:rPr>
              <a:t>planificación necesita ser evaluada.</a:t>
            </a:r>
            <a:r>
              <a:rPr lang="es-ES" sz="2800" dirty="0">
                <a:latin typeface="Adobe Garamond Pro Bold" panose="02020702060506020403" pitchFamily="18" charset="0"/>
              </a:rPr>
              <a:t> Se </a:t>
            </a:r>
            <a:r>
              <a:rPr lang="es-ES" sz="2800" u="sng" dirty="0">
                <a:latin typeface="Adobe Garamond Pro Bold" panose="02020702060506020403" pitchFamily="18" charset="0"/>
              </a:rPr>
              <a:t>evalúan</a:t>
            </a:r>
            <a:r>
              <a:rPr lang="es-ES" sz="2800" dirty="0">
                <a:latin typeface="Adobe Garamond Pro Bold" panose="02020702060506020403" pitchFamily="18" charset="0"/>
              </a:rPr>
              <a:t> los </a:t>
            </a:r>
            <a:r>
              <a:rPr lang="es-ES" sz="2800" u="sng" dirty="0">
                <a:latin typeface="Adobe Garamond Pro Bold" panose="02020702060506020403" pitchFamily="18" charset="0"/>
              </a:rPr>
              <a:t>objetivos</a:t>
            </a:r>
            <a:r>
              <a:rPr lang="es-ES" sz="2800" dirty="0">
                <a:latin typeface="Adobe Garamond Pro Bold" panose="02020702060506020403" pitchFamily="18" charset="0"/>
              </a:rPr>
              <a:t> y las </a:t>
            </a:r>
            <a:r>
              <a:rPr lang="es-ES" sz="2800" u="sng" dirty="0">
                <a:latin typeface="Adobe Garamond Pro Bold" panose="02020702060506020403" pitchFamily="18" charset="0"/>
              </a:rPr>
              <a:t>estrategias</a:t>
            </a:r>
            <a:r>
              <a:rPr lang="es-ES" sz="2800" dirty="0">
                <a:latin typeface="Adobe Garamond Pro Bold" panose="02020702060506020403" pitchFamily="18" charset="0"/>
              </a:rPr>
              <a:t>. 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Adobe Garamond Pro Bold" panose="02020702060506020403" pitchFamily="18" charset="0"/>
              </a:rPr>
              <a:t>¿</a:t>
            </a:r>
            <a:r>
              <a:rPr lang="es-ES" sz="2800" u="sng" dirty="0">
                <a:latin typeface="Adobe Garamond Pro Bold" panose="02020702060506020403" pitchFamily="18" charset="0"/>
              </a:rPr>
              <a:t>Respondieron</a:t>
            </a:r>
            <a:r>
              <a:rPr lang="es-ES" sz="2800" dirty="0">
                <a:latin typeface="Adobe Garamond Pro Bold" panose="02020702060506020403" pitchFamily="18" charset="0"/>
              </a:rPr>
              <a:t> a las necesidades? 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Adobe Garamond Pro Bold" panose="02020702060506020403" pitchFamily="18" charset="0"/>
              </a:rPr>
              <a:t>¿</a:t>
            </a:r>
            <a:r>
              <a:rPr lang="es-ES" sz="2800" u="sng" dirty="0">
                <a:latin typeface="Adobe Garamond Pro Bold" panose="02020702060506020403" pitchFamily="18" charset="0"/>
              </a:rPr>
              <a:t>Se cumplieron</a:t>
            </a:r>
            <a:r>
              <a:rPr lang="es-ES" sz="2800" dirty="0">
                <a:latin typeface="Adobe Garamond Pro Bold" panose="02020702060506020403" pitchFamily="18" charset="0"/>
              </a:rPr>
              <a:t>?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Adobe Garamond Pro Bold" panose="02020702060506020403" pitchFamily="18" charset="0"/>
              </a:rPr>
              <a:t>¿</a:t>
            </a:r>
            <a:r>
              <a:rPr lang="es-ES" sz="2800" u="sng" dirty="0">
                <a:latin typeface="Adobe Garamond Pro Bold" panose="02020702060506020403" pitchFamily="18" charset="0"/>
              </a:rPr>
              <a:t>Qué resultados se obtuvieron</a:t>
            </a:r>
            <a:r>
              <a:rPr lang="es-ES" sz="2800" dirty="0">
                <a:latin typeface="Adobe Garamond Pro Bold" panose="02020702060506020403" pitchFamily="18" charset="0"/>
              </a:rPr>
              <a:t>?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r>
              <a:rPr lang="es-ES" dirty="0"/>
              <a:t> 		</a:t>
            </a:r>
          </a:p>
          <a:p>
            <a:r>
              <a:rPr lang="es-ES" sz="3200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	</a:t>
            </a:r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Toda evaluación tiene dos fases:</a:t>
            </a:r>
          </a:p>
          <a:p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lvl="2"/>
            <a:r>
              <a:rPr lang="es-ES_tradnl" sz="3200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	</a:t>
            </a:r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De la planificación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Los </a:t>
            </a:r>
            <a:r>
              <a:rPr lang="es-ES_tradnl" sz="2800" u="sng" dirty="0">
                <a:latin typeface="Adobe Garamond Pro Bold" panose="02020702060506020403" pitchFamily="18" charset="0"/>
              </a:rPr>
              <a:t>objetivos</a:t>
            </a:r>
            <a:r>
              <a:rPr lang="es-ES_tradnl" sz="2800" dirty="0">
                <a:latin typeface="Adobe Garamond Pro Bold" panose="02020702060506020403" pitchFamily="18" charset="0"/>
              </a:rPr>
              <a:t>, ¿están </a:t>
            </a:r>
            <a:r>
              <a:rPr lang="es-ES_tradnl" sz="2800" u="sng" dirty="0">
                <a:latin typeface="Adobe Garamond Pro Bold" panose="02020702060506020403" pitchFamily="18" charset="0"/>
              </a:rPr>
              <a:t>dirigidos hacia la meta</a:t>
            </a:r>
            <a:r>
              <a:rPr lang="es-ES_tradnl" sz="2800" dirty="0">
                <a:latin typeface="Adobe Garamond Pro Bold" panose="02020702060506020403" pitchFamily="18" charset="0"/>
              </a:rPr>
              <a:t> y a </a:t>
            </a:r>
            <a:r>
              <a:rPr lang="es-ES_tradnl" sz="2800" u="sng" dirty="0">
                <a:latin typeface="Adobe Garamond Pro Bold" panose="02020702060506020403" pitchFamily="18" charset="0"/>
              </a:rPr>
              <a:t>solucionar  los problemas y necesidades</a:t>
            </a:r>
            <a:r>
              <a:rPr lang="es-ES_tradnl" sz="2800" dirty="0">
                <a:latin typeface="Adobe Garamond Pro Bold" panose="02020702060506020403" pitchFamily="18" charset="0"/>
              </a:rPr>
              <a:t>?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Las </a:t>
            </a:r>
            <a:r>
              <a:rPr lang="es-ES_tradnl" sz="2800" u="sng" dirty="0">
                <a:latin typeface="Adobe Garamond Pro Bold" panose="02020702060506020403" pitchFamily="18" charset="0"/>
              </a:rPr>
              <a:t>estrategias</a:t>
            </a:r>
            <a:r>
              <a:rPr lang="es-ES_tradnl" sz="2800" dirty="0">
                <a:latin typeface="Adobe Garamond Pro Bold" panose="02020702060506020403" pitchFamily="18" charset="0"/>
              </a:rPr>
              <a:t>, ¿Sirven para </a:t>
            </a:r>
            <a:r>
              <a:rPr lang="es-ES_tradnl" sz="2800" u="sng" dirty="0">
                <a:latin typeface="Adobe Garamond Pro Bold" panose="02020702060506020403" pitchFamily="18" charset="0"/>
              </a:rPr>
              <a:t>lograr los objetivos </a:t>
            </a:r>
            <a:r>
              <a:rPr lang="es-ES_tradnl" sz="2800" dirty="0">
                <a:latin typeface="Adobe Garamond Pro Bold" panose="02020702060506020403" pitchFamily="18" charset="0"/>
              </a:rPr>
              <a:t>fijados?</a:t>
            </a:r>
            <a:r>
              <a:rPr lang="es-ES_tradnl" sz="3200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613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228600" y="951398"/>
            <a:ext cx="117348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De su puesta en práctica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¿</a:t>
            </a:r>
            <a:r>
              <a:rPr lang="es-ES_tradnl" sz="2800" u="sng" dirty="0">
                <a:latin typeface="Adobe Garamond Pro Bold" panose="02020702060506020403" pitchFamily="18" charset="0"/>
              </a:rPr>
              <a:t>Hasta dónde se cumplieron l</a:t>
            </a:r>
            <a:r>
              <a:rPr lang="es-ES_tradnl" sz="2800" dirty="0">
                <a:latin typeface="Adobe Garamond Pro Bold" panose="02020702060506020403" pitchFamily="18" charset="0"/>
              </a:rPr>
              <a:t>os </a:t>
            </a:r>
            <a:r>
              <a:rPr lang="es-ES_tradnl" sz="2800" u="sng" dirty="0">
                <a:latin typeface="Adobe Garamond Pro Bold" panose="02020702060506020403" pitchFamily="18" charset="0"/>
              </a:rPr>
              <a:t>objetivos y estrategias </a:t>
            </a:r>
            <a:r>
              <a:rPr lang="es-ES_tradnl" sz="2800" dirty="0">
                <a:latin typeface="Adobe Garamond Pro Bold" panose="02020702060506020403" pitchFamily="18" charset="0"/>
              </a:rPr>
              <a:t>fijados?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¿</a:t>
            </a:r>
            <a:r>
              <a:rPr lang="es-ES_tradnl" sz="2800" u="sng" dirty="0">
                <a:latin typeface="Adobe Garamond Pro Bold" panose="02020702060506020403" pitchFamily="18" charset="0"/>
              </a:rPr>
              <a:t>Cuáles</a:t>
            </a:r>
            <a:r>
              <a:rPr lang="es-ES_tradnl" sz="2800" dirty="0">
                <a:latin typeface="Adobe Garamond Pro Bold" panose="02020702060506020403" pitchFamily="18" charset="0"/>
              </a:rPr>
              <a:t> fueron las </a:t>
            </a:r>
            <a:r>
              <a:rPr lang="es-ES_tradnl" sz="2800" u="sng" dirty="0">
                <a:latin typeface="Adobe Garamond Pro Bold" panose="02020702060506020403" pitchFamily="18" charset="0"/>
              </a:rPr>
              <a:t>fortalezas</a:t>
            </a:r>
            <a:r>
              <a:rPr lang="es-ES_tradnl" sz="2800" dirty="0">
                <a:latin typeface="Adobe Garamond Pro Bold" panose="02020702060506020403" pitchFamily="18" charset="0"/>
              </a:rPr>
              <a:t> y cuáles las </a:t>
            </a:r>
            <a:r>
              <a:rPr lang="es-ES_tradnl" sz="2800" u="sng" dirty="0">
                <a:latin typeface="Adobe Garamond Pro Bold" panose="02020702060506020403" pitchFamily="18" charset="0"/>
              </a:rPr>
              <a:t>debilidades?</a:t>
            </a:r>
            <a:r>
              <a:rPr lang="es-ES_tradnl" sz="2800" dirty="0">
                <a:latin typeface="Adobe Garamond Pro Bold" panose="02020702060506020403" pitchFamily="18" charset="0"/>
              </a:rPr>
              <a:t> 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¿</a:t>
            </a:r>
            <a:r>
              <a:rPr lang="es-ES_tradnl" sz="2800" u="sng" dirty="0">
                <a:latin typeface="Adobe Garamond Pro Bold" panose="02020702060506020403" pitchFamily="18" charset="0"/>
              </a:rPr>
              <a:t>Qué </a:t>
            </a:r>
            <a:r>
              <a:rPr lang="es-ES_tradnl" sz="2800" dirty="0">
                <a:latin typeface="Adobe Garamond Pro Bold" panose="02020702060506020403" pitchFamily="18" charset="0"/>
              </a:rPr>
              <a:t>se puede </a:t>
            </a:r>
            <a:r>
              <a:rPr lang="es-ES_tradnl" sz="2800" u="sng" dirty="0">
                <a:latin typeface="Adobe Garamond Pro Bold" panose="02020702060506020403" pitchFamily="18" charset="0"/>
              </a:rPr>
              <a:t>hacer o debe </a:t>
            </a:r>
            <a:r>
              <a:rPr lang="es-ES_tradnl" sz="2800" dirty="0">
                <a:latin typeface="Adobe Garamond Pro Bold" panose="02020702060506020403" pitchFamily="18" charset="0"/>
              </a:rPr>
              <a:t>hacer en el futuro </a:t>
            </a:r>
            <a:r>
              <a:rPr lang="es-ES_tradnl" sz="2800" u="sng" dirty="0">
                <a:latin typeface="Adobe Garamond Pro Bold" panose="02020702060506020403" pitchFamily="18" charset="0"/>
              </a:rPr>
              <a:t>para mejorar</a:t>
            </a:r>
            <a:r>
              <a:rPr lang="es-ES_tradnl" sz="2800" dirty="0">
                <a:latin typeface="Adobe Garamond Pro Bold" panose="02020702060506020403" pitchFamily="18" charset="0"/>
              </a:rPr>
              <a:t>?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s-ES_tradnl" sz="2800" dirty="0">
              <a:latin typeface="Adobe Garamond Pro Bold" panose="02020702060506020403" pitchFamily="18" charset="0"/>
            </a:endParaRPr>
          </a:p>
          <a:p>
            <a:pPr marL="2286000" lvl="4" indent="-457200">
              <a:buFont typeface="Arial" panose="020B0604020202020204" pitchFamily="34" charset="0"/>
              <a:buChar char="•"/>
            </a:pPr>
            <a:endParaRPr lang="es-AR" sz="2800" dirty="0">
              <a:latin typeface="Adobe Garamond Pro Bold" panose="02020702060506020403" pitchFamily="18" charset="0"/>
            </a:endParaRPr>
          </a:p>
          <a:p>
            <a:pPr lvl="2"/>
            <a:r>
              <a:rPr lang="es-AR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Es necesario recordar que la evaluación: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Es un </a:t>
            </a:r>
            <a:r>
              <a:rPr lang="es-ES_tradnl" sz="2800" u="sng" dirty="0">
                <a:latin typeface="Adobe Garamond Pro Bold" panose="02020702060506020403" pitchFamily="18" charset="0"/>
              </a:rPr>
              <a:t>instrumento de ayuda </a:t>
            </a:r>
            <a:r>
              <a:rPr lang="es-ES_tradnl" sz="2800" dirty="0">
                <a:latin typeface="Adobe Garamond Pro Bold" panose="02020702060506020403" pitchFamily="18" charset="0"/>
              </a:rPr>
              <a:t>para el caminar de la congregación. 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Debe ser realizada con </a:t>
            </a:r>
            <a:r>
              <a:rPr lang="es-ES_tradnl" sz="2800" u="sng" dirty="0">
                <a:latin typeface="Adobe Garamond Pro Bold" panose="02020702060506020403" pitchFamily="18" charset="0"/>
              </a:rPr>
              <a:t>sinceridad</a:t>
            </a:r>
            <a:r>
              <a:rPr lang="es-ES_tradnl" sz="2800" dirty="0">
                <a:latin typeface="Adobe Garamond Pro Bold" panose="02020702060506020403" pitchFamily="18" charset="0"/>
              </a:rPr>
              <a:t> – </a:t>
            </a:r>
            <a:r>
              <a:rPr lang="es-ES_tradnl" sz="2800" u="sng" dirty="0">
                <a:latin typeface="Adobe Garamond Pro Bold" panose="02020702060506020403" pitchFamily="18" charset="0"/>
              </a:rPr>
              <a:t>Reflejar la realidad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s-ES_tradnl" sz="2800" dirty="0">
                <a:latin typeface="Adobe Garamond Pro Bold" panose="02020702060506020403" pitchFamily="18" charset="0"/>
              </a:rPr>
              <a:t>Al trabajar como circuito </a:t>
            </a:r>
            <a:r>
              <a:rPr lang="es-ES_tradnl" sz="2800" u="sng" dirty="0">
                <a:latin typeface="Adobe Garamond Pro Bold" panose="02020702060506020403" pitchFamily="18" charset="0"/>
              </a:rPr>
              <a:t>no deben hacerse para competir</a:t>
            </a:r>
            <a:r>
              <a:rPr lang="es-ES_tradnl" sz="2800" dirty="0">
                <a:latin typeface="Adobe Garamond Pro Bold" panose="02020702060506020403" pitchFamily="18" charset="0"/>
              </a:rPr>
              <a:t>, sino </a:t>
            </a:r>
          </a:p>
          <a:p>
            <a:pPr lvl="3"/>
            <a:r>
              <a:rPr lang="es-ES_tradnl" sz="2800" dirty="0">
                <a:latin typeface="Adobe Garamond Pro Bold" panose="02020702060506020403" pitchFamily="18" charset="0"/>
              </a:rPr>
              <a:t>	que debe ser </a:t>
            </a:r>
            <a:r>
              <a:rPr lang="es-ES_tradnl" sz="2800" u="sng" dirty="0">
                <a:latin typeface="Adobe Garamond Pro Bold" panose="02020702060506020403" pitchFamily="18" charset="0"/>
              </a:rPr>
              <a:t>una herramienta para apoyarse y ayudarse.   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46DE7A88-AB05-4683-A090-C662E1FFCAF4}"/>
              </a:ext>
            </a:extLst>
          </p:cNvPr>
          <p:cNvSpPr/>
          <p:nvPr/>
        </p:nvSpPr>
        <p:spPr>
          <a:xfrm>
            <a:off x="463061" y="3316933"/>
            <a:ext cx="11265877" cy="3029278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323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295701" y="212735"/>
            <a:ext cx="11600597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Font typeface="+mj-lt"/>
              <a:buAutoNum type="alphaUcPeriod"/>
            </a:pPr>
            <a:r>
              <a:rPr lang="es-ES" sz="3600" dirty="0">
                <a:solidFill>
                  <a:srgbClr val="C00000"/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Aspectos a recordar</a:t>
            </a:r>
          </a:p>
          <a:p>
            <a:endParaRPr lang="es-ES" sz="2000" dirty="0">
              <a:solidFill>
                <a:schemeClr val="accent2">
                  <a:lumMod val="50000"/>
                </a:schemeClr>
              </a:solidFill>
              <a:latin typeface="Belwe Bd BT" panose="02060903050305020504" pitchFamily="18" charset="0"/>
              <a:ea typeface="Times New Roman" panose="02020603050405020304" pitchFamily="18" charset="0"/>
            </a:endParaRPr>
          </a:p>
          <a:p>
            <a:pPr lvl="1"/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  <a:ea typeface="Times New Roman" panose="02020603050405020304" pitchFamily="18" charset="0"/>
              </a:rPr>
              <a:t>Toda planificación</a:t>
            </a:r>
            <a:r>
              <a:rPr lang="es-E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  <a:ea typeface="Times New Roman" panose="02020603050405020304" pitchFamily="18" charset="0"/>
              </a:rPr>
              <a:t>: </a:t>
            </a:r>
          </a:p>
          <a:p>
            <a:pPr lvl="1"/>
            <a:endParaRPr lang="es-ES" sz="4400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  <a:ea typeface="Times New Roman" panose="02020603050405020304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Tiene que estar </a:t>
            </a:r>
            <a:r>
              <a:rPr lang="es-ES_tradnl" sz="2800" u="sng" dirty="0">
                <a:latin typeface="Adobe Garamond Pro Bold" panose="02020702060506020403" pitchFamily="18" charset="0"/>
              </a:rPr>
              <a:t>basada en la Palabra de Dios </a:t>
            </a:r>
            <a:r>
              <a:rPr lang="es-ES_tradnl" sz="2800" dirty="0">
                <a:latin typeface="Adobe Garamond Pro Bold" panose="02020702060506020403" pitchFamily="18" charset="0"/>
              </a:rPr>
              <a:t>y responder a la </a:t>
            </a:r>
            <a:r>
              <a:rPr lang="es-ES_tradnl" sz="2800" u="sng" dirty="0">
                <a:latin typeface="Adobe Garamond Pro Bold" panose="02020702060506020403" pitchFamily="18" charset="0"/>
              </a:rPr>
              <a:t>misión de la iglesia.</a:t>
            </a:r>
            <a:endParaRPr lang="es-AR" sz="2800" u="sng" dirty="0">
              <a:latin typeface="Adobe Garamond Pro Bold" panose="02020702060506020403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Tiene que </a:t>
            </a:r>
            <a:r>
              <a:rPr lang="es-ES_tradnl" sz="2800" u="sng" dirty="0" smtClean="0">
                <a:latin typeface="Adobe Garamond Pro Bold" panose="02020702060506020403" pitchFamily="18" charset="0"/>
              </a:rPr>
              <a:t>surgir</a:t>
            </a:r>
            <a:r>
              <a:rPr lang="es-ES_tradnl" sz="2800" dirty="0" smtClean="0">
                <a:latin typeface="Adobe Garamond Pro Bold" panose="02020702060506020403" pitchFamily="18" charset="0"/>
              </a:rPr>
              <a:t> y </a:t>
            </a:r>
            <a:r>
              <a:rPr lang="es-ES_tradnl" sz="2800" u="sng" dirty="0">
                <a:latin typeface="Adobe Garamond Pro Bold" panose="02020702060506020403" pitchFamily="18" charset="0"/>
              </a:rPr>
              <a:t>responder a </a:t>
            </a:r>
            <a:r>
              <a:rPr lang="es-ES_tradnl" sz="2800" dirty="0">
                <a:latin typeface="Adobe Garamond Pro Bold" panose="02020702060506020403" pitchFamily="18" charset="0"/>
              </a:rPr>
              <a:t>la </a:t>
            </a:r>
            <a:r>
              <a:rPr lang="es-ES_tradnl" sz="2800" u="sng" dirty="0">
                <a:latin typeface="Adobe Garamond Pro Bold" panose="02020702060506020403" pitchFamily="18" charset="0"/>
              </a:rPr>
              <a:t>necesidad</a:t>
            </a:r>
            <a:r>
              <a:rPr lang="es-ES_tradnl" sz="2800" dirty="0">
                <a:latin typeface="Adobe Garamond Pro Bold" panose="02020702060506020403" pitchFamily="18" charset="0"/>
              </a:rPr>
              <a:t> de la </a:t>
            </a:r>
            <a:r>
              <a:rPr lang="es-ES_tradnl" sz="2800" u="sng" dirty="0">
                <a:latin typeface="Adobe Garamond Pro Bold" panose="02020702060506020403" pitchFamily="18" charset="0"/>
              </a:rPr>
              <a:t>congregación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es-ES_tradnl" sz="2800" u="sng" dirty="0">
                <a:latin typeface="Adobe Garamond Pro Bold" panose="02020702060506020403" pitchFamily="18" charset="0"/>
              </a:rPr>
              <a:t>No debe ser </a:t>
            </a:r>
            <a:r>
              <a:rPr lang="es-ES_tradnl" sz="2800" dirty="0">
                <a:latin typeface="Adobe Garamond Pro Bold" panose="02020702060506020403" pitchFamily="18" charset="0"/>
              </a:rPr>
              <a:t>la planificación </a:t>
            </a:r>
            <a:r>
              <a:rPr lang="es-ES_tradnl" sz="2800" u="sng" dirty="0">
                <a:latin typeface="Adobe Garamond Pro Bold" panose="02020702060506020403" pitchFamily="18" charset="0"/>
              </a:rPr>
              <a:t>de una o dos personas</a:t>
            </a:r>
            <a:r>
              <a:rPr lang="es-ES_tradnl" sz="2800" dirty="0">
                <a:latin typeface="Adobe Garamond Pro Bold" panose="02020702060506020403" pitchFamily="18" charset="0"/>
              </a:rPr>
              <a:t>, sino de la congregación (</a:t>
            </a:r>
            <a:r>
              <a:rPr lang="es-ES_tradnl" sz="2800" i="1" dirty="0">
                <a:latin typeface="Adobe Garamond Pro Bold" panose="02020702060506020403" pitchFamily="18" charset="0"/>
              </a:rPr>
              <a:t>líderes involucrados</a:t>
            </a:r>
            <a:r>
              <a:rPr lang="es-ES_tradnl" sz="2800" dirty="0">
                <a:latin typeface="Adobe Garamond Pro Bold" panose="02020702060506020403" pitchFamily="18" charset="0"/>
              </a:rPr>
              <a:t>).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Debe </a:t>
            </a:r>
            <a:r>
              <a:rPr lang="es-ES_tradnl" sz="2800" u="sng" dirty="0">
                <a:latin typeface="Adobe Garamond Pro Bold" panose="02020702060506020403" pitchFamily="18" charset="0"/>
              </a:rPr>
              <a:t>considerar los recursos de la congregación </a:t>
            </a:r>
            <a:r>
              <a:rPr lang="es-ES_tradnl" sz="2800" dirty="0">
                <a:latin typeface="Adobe Garamond Pro Bold" panose="02020702060506020403" pitchFamily="18" charset="0"/>
              </a:rPr>
              <a:t>(humanos, financieros, edificios, etc.) y el </a:t>
            </a:r>
            <a:r>
              <a:rPr lang="es-ES_tradnl" sz="2800" u="sng" dirty="0">
                <a:latin typeface="Adobe Garamond Pro Bold" panose="02020702060506020403" pitchFamily="18" charset="0"/>
              </a:rPr>
              <a:t>contexto en el que se encuentra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Tiene que </a:t>
            </a:r>
            <a:r>
              <a:rPr lang="es-ES_tradnl" sz="2800" u="sng" dirty="0">
                <a:latin typeface="Adobe Garamond Pro Bold" panose="02020702060506020403" pitchFamily="18" charset="0"/>
              </a:rPr>
              <a:t>tener una correlación con la anterior planificación</a:t>
            </a:r>
            <a:r>
              <a:rPr lang="es-ES_tradnl" sz="2800" dirty="0">
                <a:latin typeface="Adobe Garamond Pro Bold" panose="02020702060506020403" pitchFamily="18" charset="0"/>
              </a:rPr>
              <a:t>, especialmente si hay objetivos planteados que no se cumplieron (</a:t>
            </a:r>
            <a:r>
              <a:rPr lang="es-ES_tradnl" sz="2800" i="1" dirty="0">
                <a:latin typeface="Adobe Garamond Pro Bold" panose="02020702060506020403" pitchFamily="18" charset="0"/>
              </a:rPr>
              <a:t>cumplir no = alcanzar resultados</a:t>
            </a:r>
            <a:r>
              <a:rPr lang="es-ES_tradnl" sz="2800" dirty="0">
                <a:latin typeface="Adobe Garamond Pro Bold" panose="02020702060506020403" pitchFamily="18" charset="0"/>
              </a:rPr>
              <a:t>). </a:t>
            </a:r>
            <a:endParaRPr lang="es-ES" sz="4400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17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91069" y="667163"/>
            <a:ext cx="1160059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solidFill>
                  <a:srgbClr val="C00000"/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b.  </a:t>
            </a:r>
            <a:r>
              <a:rPr lang="es-ES" sz="3600" dirty="0">
                <a:solidFill>
                  <a:srgbClr val="C00000"/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Áreas</a:t>
            </a:r>
            <a:r>
              <a:rPr lang="es-ES" sz="3600" dirty="0">
                <a:solidFill>
                  <a:srgbClr val="C00000"/>
                </a:solidFill>
                <a:latin typeface="Stencil" panose="040409050D0802020404" pitchFamily="82" charset="0"/>
              </a:rPr>
              <a:t> de la planificación</a:t>
            </a:r>
          </a:p>
          <a:p>
            <a:endParaRPr lang="es-ES" sz="2000" dirty="0">
              <a:solidFill>
                <a:schemeClr val="accent2">
                  <a:lumMod val="50000"/>
                </a:schemeClr>
              </a:solidFill>
              <a:latin typeface="Belwe Bd BT" panose="02060903050305020504" pitchFamily="18" charset="0"/>
              <a:ea typeface="Times New Roman" panose="02020603050405020304" pitchFamily="18" charset="0"/>
            </a:endParaRPr>
          </a:p>
          <a:p>
            <a:pPr marL="1200150" lvl="1" indent="-742950">
              <a:buFont typeface="+mj-lt"/>
              <a:buAutoNum type="arabicPeriod"/>
            </a:pP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Área Adoración: </a:t>
            </a:r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Abarca todo lo relacionado con la </a:t>
            </a:r>
            <a:r>
              <a:rPr lang="es-ES" sz="2800" u="sng" dirty="0">
                <a:latin typeface="Adobe Garamond Pro Bold" panose="02020702060506020403" pitchFamily="18" charset="0"/>
              </a:rPr>
              <a:t>adoración pública y privada</a:t>
            </a:r>
            <a:r>
              <a:rPr lang="es-ES" sz="2800" dirty="0">
                <a:latin typeface="Adobe Garamond Pro Bold" panose="02020702060506020403" pitchFamily="18" charset="0"/>
              </a:rPr>
              <a:t>.</a:t>
            </a:r>
          </a:p>
          <a:p>
            <a:pPr lvl="3"/>
            <a:endParaRPr lang="es-ES" sz="2800" dirty="0">
              <a:latin typeface="Adobe Garamond Pro Bold" panose="02020702060506020403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s-E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 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Área Educación: </a:t>
            </a:r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Abarca toda forma de </a:t>
            </a:r>
            <a:r>
              <a:rPr lang="es-ES" sz="2800" u="sng" dirty="0">
                <a:latin typeface="Adobe Garamond Pro Bold" panose="02020702060506020403" pitchFamily="18" charset="0"/>
              </a:rPr>
              <a:t>enseñanza y estudio de la Palabra de Dios</a:t>
            </a:r>
            <a:r>
              <a:rPr lang="es-ES" sz="2800" dirty="0">
                <a:latin typeface="Adobe Garamond Pro Bold" panose="02020702060506020403" pitchFamily="18" charset="0"/>
              </a:rPr>
              <a:t>, en el </a:t>
            </a:r>
            <a:r>
              <a:rPr lang="es-ES" sz="2800" u="sng" dirty="0">
                <a:latin typeface="Adobe Garamond Pro Bold" panose="02020702060506020403" pitchFamily="18" charset="0"/>
              </a:rPr>
              <a:t>hogar y la congregación</a:t>
            </a:r>
            <a:r>
              <a:rPr lang="es-ES" sz="2800" dirty="0">
                <a:latin typeface="Adobe Garamond Pro Bold" panose="02020702060506020403" pitchFamily="18" charset="0"/>
              </a:rPr>
              <a:t>. </a:t>
            </a:r>
          </a:p>
          <a:p>
            <a:pPr lvl="3"/>
            <a:endParaRPr lang="es-ES" sz="2800" dirty="0">
              <a:latin typeface="Adobe Garamond Pro Bold" panose="02020702060506020403" pitchFamily="18" charset="0"/>
            </a:endParaRPr>
          </a:p>
          <a:p>
            <a:pPr marL="1200150" lvl="1" indent="-742950">
              <a:buFont typeface="+mj-lt"/>
              <a:buAutoNum type="arabicPeriod"/>
            </a:pP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Área Testimonio: </a:t>
            </a:r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Abarca </a:t>
            </a:r>
            <a:r>
              <a:rPr lang="es-ES" sz="2800" u="sng" dirty="0">
                <a:latin typeface="Adobe Garamond Pro Bold" panose="02020702060506020403" pitchFamily="18" charset="0"/>
              </a:rPr>
              <a:t>todas las formas</a:t>
            </a:r>
            <a:r>
              <a:rPr lang="es-ES" sz="2800" dirty="0">
                <a:latin typeface="Adobe Garamond Pro Bold" panose="02020702060506020403" pitchFamily="18" charset="0"/>
              </a:rPr>
              <a:t>: personal, familiar y congregacional de </a:t>
            </a:r>
            <a:r>
              <a:rPr lang="es-ES" sz="2800" u="sng" dirty="0">
                <a:latin typeface="Adobe Garamond Pro Bold" panose="02020702060506020403" pitchFamily="18" charset="0"/>
              </a:rPr>
              <a:t>dar a conocer el evangelio de Jesucristo</a:t>
            </a:r>
            <a:r>
              <a:rPr lang="es-ES" sz="2800" dirty="0">
                <a:latin typeface="Adobe Garamond Pro Bold" panose="02020702060506020403" pitchFamily="18" charset="0"/>
              </a:rPr>
              <a:t> a los hombres.</a:t>
            </a:r>
          </a:p>
        </p:txBody>
      </p:sp>
    </p:spTree>
    <p:extLst>
      <p:ext uri="{BB962C8B-B14F-4D97-AF65-F5344CB8AC3E}">
        <p14:creationId xmlns:p14="http://schemas.microsoft.com/office/powerpoint/2010/main" val="286918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63774" y="1240377"/>
            <a:ext cx="1160059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endParaRPr lang="es-AR" sz="2800" dirty="0">
              <a:latin typeface="Adobe Garamond Pro Bold" panose="02020702060506020403" pitchFamily="18" charset="0"/>
            </a:endParaRPr>
          </a:p>
          <a:p>
            <a:pPr lvl="1"/>
            <a:r>
              <a:rPr lang="es-E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4.  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Área Servicio: </a:t>
            </a:r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Abarca toda forma de </a:t>
            </a:r>
            <a:r>
              <a:rPr lang="es-ES" sz="2800" u="sng" dirty="0">
                <a:latin typeface="Adobe Garamond Pro Bold" panose="02020702060506020403" pitchFamily="18" charset="0"/>
              </a:rPr>
              <a:t>servicio en el hogar, la congregación y la sociedad </a:t>
            </a:r>
            <a:r>
              <a:rPr lang="es-ES" sz="2800" dirty="0">
                <a:latin typeface="Adobe Garamond Pro Bold" panose="02020702060506020403" pitchFamily="18" charset="0"/>
              </a:rPr>
              <a:t>para </a:t>
            </a:r>
            <a:r>
              <a:rPr lang="es-ES" sz="2800" u="sng" dirty="0">
                <a:latin typeface="Adobe Garamond Pro Bold" panose="02020702060506020403" pitchFamily="18" charset="0"/>
              </a:rPr>
              <a:t>compartir el amor de Dios </a:t>
            </a:r>
            <a:r>
              <a:rPr lang="es-ES" sz="2800" dirty="0">
                <a:latin typeface="Adobe Garamond Pro Bold" panose="02020702060506020403" pitchFamily="18" charset="0"/>
              </a:rPr>
              <a:t>con palabras y hechos.</a:t>
            </a:r>
          </a:p>
          <a:p>
            <a:pPr lvl="3"/>
            <a:endParaRPr lang="es-AR" sz="2800" dirty="0">
              <a:latin typeface="Adobe Garamond Pro Bold" panose="02020702060506020403" pitchFamily="18" charset="0"/>
            </a:endParaRPr>
          </a:p>
          <a:p>
            <a:pPr lvl="1"/>
            <a:r>
              <a:rPr lang="es-E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5.  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Área Comunión: </a:t>
            </a:r>
            <a:endParaRPr lang="es-AR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Abarca toda forma que </a:t>
            </a:r>
            <a:r>
              <a:rPr lang="es-ES" sz="2800" u="sng" dirty="0">
                <a:latin typeface="Adobe Garamond Pro Bold" panose="02020702060506020403" pitchFamily="18" charset="0"/>
              </a:rPr>
              <a:t>promueva, cultive y desarrolle la relación de hermandad</a:t>
            </a:r>
            <a:r>
              <a:rPr lang="es-ES" sz="2800" dirty="0">
                <a:latin typeface="Adobe Garamond Pro Bold" panose="02020702060506020403" pitchFamily="18" charset="0"/>
              </a:rPr>
              <a:t> a partir del Evangelio tanto en el </a:t>
            </a:r>
            <a:r>
              <a:rPr lang="es-ES" sz="2800" u="sng" dirty="0">
                <a:latin typeface="Adobe Garamond Pro Bold" panose="02020702060506020403" pitchFamily="18" charset="0"/>
              </a:rPr>
              <a:t>hogar como en la congregación.</a:t>
            </a:r>
          </a:p>
        </p:txBody>
      </p:sp>
    </p:spTree>
    <p:extLst>
      <p:ext uri="{BB962C8B-B14F-4D97-AF65-F5344CB8AC3E}">
        <p14:creationId xmlns:p14="http://schemas.microsoft.com/office/powerpoint/2010/main" val="533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47851" y="859065"/>
            <a:ext cx="115739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_tradnl" sz="3200" dirty="0">
                <a:solidFill>
                  <a:srgbClr val="C00000"/>
                </a:solidFill>
                <a:latin typeface="Stencil" panose="040409050D0802020404" pitchFamily="82" charset="0"/>
              </a:rPr>
              <a:t>C</a:t>
            </a:r>
            <a:r>
              <a:rPr lang="es-ES" sz="3600" dirty="0">
                <a:solidFill>
                  <a:srgbClr val="C00000"/>
                </a:solidFill>
                <a:latin typeface="Stencil" panose="040409050D0802020404" pitchFamily="82" charset="0"/>
                <a:ea typeface="Times New Roman" panose="02020603050405020304" pitchFamily="18" charset="0"/>
              </a:rPr>
              <a:t>. </a:t>
            </a:r>
            <a:r>
              <a:rPr lang="es-ES" sz="3200" dirty="0">
                <a:solidFill>
                  <a:srgbClr val="C00000"/>
                </a:solidFill>
                <a:latin typeface="Stencil" panose="040409050D0802020404" pitchFamily="82" charset="0"/>
              </a:rPr>
              <a:t>Pasos a seguir en la planificación</a:t>
            </a:r>
          </a:p>
          <a:p>
            <a:pPr lvl="1"/>
            <a:endParaRPr lang="es-ES_tradnl" sz="3200" u="sng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latin typeface="Adobe Garamond Pro Bold" panose="02020702060506020403" pitchFamily="18" charset="0"/>
            </a:endParaRPr>
          </a:p>
          <a:p>
            <a:pPr lvl="1"/>
            <a:r>
              <a:rPr lang="es-ES_tradnl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1. </a:t>
            </a:r>
            <a:r>
              <a:rPr lang="es-ES_tradnl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Descripción de las NECESIDADES</a:t>
            </a:r>
            <a:r>
              <a:rPr lang="es-ES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</a:t>
            </a:r>
          </a:p>
          <a:p>
            <a:pPr lvl="1"/>
            <a:r>
              <a:rPr lang="es-AR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Es el </a:t>
            </a:r>
            <a:r>
              <a:rPr lang="es-ES_tradnl" sz="2800" u="sng" dirty="0">
                <a:latin typeface="Adobe Garamond Pro Bold" panose="02020702060506020403" pitchFamily="18" charset="0"/>
              </a:rPr>
              <a:t>análisis y descripción </a:t>
            </a:r>
            <a:r>
              <a:rPr lang="es-ES_tradnl" sz="2800" dirty="0">
                <a:latin typeface="Adobe Garamond Pro Bold" panose="02020702060506020403" pitchFamily="18" charset="0"/>
              </a:rPr>
              <a:t>de la </a:t>
            </a:r>
            <a:r>
              <a:rPr lang="es-ES_tradnl" sz="2800" u="sng" dirty="0">
                <a:latin typeface="Adobe Garamond Pro Bold" panose="02020702060506020403" pitchFamily="18" charset="0"/>
              </a:rPr>
              <a:t>distancia que existe </a:t>
            </a:r>
            <a:r>
              <a:rPr lang="es-ES_tradnl" sz="2800" dirty="0">
                <a:latin typeface="Adobe Garamond Pro Bold" panose="02020702060506020403" pitchFamily="18" charset="0"/>
              </a:rPr>
              <a:t>entre el </a:t>
            </a:r>
            <a:r>
              <a:rPr lang="es-ES_tradnl" sz="2800" u="sng" dirty="0">
                <a:latin typeface="Adobe Garamond Pro Bold" panose="02020702060506020403" pitchFamily="18" charset="0"/>
              </a:rPr>
              <a:t>ideal planteado por la Palabra de Dios </a:t>
            </a:r>
            <a:r>
              <a:rPr lang="es-ES_tradnl" sz="2800" dirty="0">
                <a:latin typeface="Adobe Garamond Pro Bold" panose="02020702060506020403" pitchFamily="18" charset="0"/>
              </a:rPr>
              <a:t>y la </a:t>
            </a:r>
            <a:r>
              <a:rPr lang="es-ES_tradnl" sz="2800" u="sng" dirty="0">
                <a:latin typeface="Adobe Garamond Pro Bold" panose="02020702060506020403" pitchFamily="18" charset="0"/>
              </a:rPr>
              <a:t>realidad de la congregación </a:t>
            </a:r>
            <a:r>
              <a:rPr lang="es-ES_tradnl" sz="2800" dirty="0">
                <a:latin typeface="Adobe Garamond Pro Bold" panose="02020702060506020403" pitchFamily="18" charset="0"/>
              </a:rPr>
              <a:t>en todos sus niveles.</a:t>
            </a:r>
          </a:p>
          <a:p>
            <a:pPr lvl="3"/>
            <a:endParaRPr lang="es-AR" sz="2800" dirty="0"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Es necesario hacer una </a:t>
            </a:r>
            <a:r>
              <a:rPr lang="es-ES" sz="2800" u="sng" dirty="0">
                <a:latin typeface="Adobe Garamond Pro Bold" panose="02020702060506020403" pitchFamily="18" charset="0"/>
              </a:rPr>
              <a:t>lista de las necesidades</a:t>
            </a:r>
            <a:r>
              <a:rPr lang="es-ES" sz="2800" dirty="0">
                <a:latin typeface="Adobe Garamond Pro Bold" panose="02020702060506020403" pitchFamily="18" charset="0"/>
              </a:rPr>
              <a:t>, </a:t>
            </a:r>
            <a:r>
              <a:rPr lang="es-ES" sz="2800" u="sng" dirty="0">
                <a:latin typeface="Adobe Garamond Pro Bold" panose="02020702060506020403" pitchFamily="18" charset="0"/>
              </a:rPr>
              <a:t>establecer prioridades</a:t>
            </a:r>
            <a:r>
              <a:rPr lang="es-ES" sz="2800" dirty="0">
                <a:latin typeface="Adobe Garamond Pro Bold" panose="02020702060506020403" pitchFamily="18" charset="0"/>
              </a:rPr>
              <a:t> y </a:t>
            </a:r>
            <a:r>
              <a:rPr lang="es-ES" sz="2800" u="sng" dirty="0">
                <a:latin typeface="Adobe Garamond Pro Bold" panose="02020702060506020403" pitchFamily="18" charset="0"/>
              </a:rPr>
              <a:t>definir cuáles serán posibles de atender</a:t>
            </a:r>
            <a:r>
              <a:rPr lang="es-ES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lvl="3"/>
            <a:endParaRPr lang="es-ES_tradnl" sz="2800" dirty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36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47850" y="458956"/>
            <a:ext cx="1189629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s-ES_tradnl" sz="3200" u="sng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latin typeface="Adobe Garamond Pro Bold" panose="02020702060506020403" pitchFamily="18" charset="0"/>
            </a:endParaRPr>
          </a:p>
          <a:p>
            <a:pPr lvl="1"/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Preguntas guías para determinar las necesidades: </a:t>
            </a:r>
          </a:p>
          <a:p>
            <a:pPr lvl="1"/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¿</a:t>
            </a:r>
            <a:r>
              <a:rPr lang="es-ES_tradnl" sz="2800" u="sng" dirty="0">
                <a:latin typeface="Adobe Garamond Pro Bold" panose="02020702060506020403" pitchFamily="18" charset="0"/>
              </a:rPr>
              <a:t>Dónde se está </a:t>
            </a:r>
            <a:r>
              <a:rPr lang="es-ES_tradnl" sz="2800" dirty="0">
                <a:latin typeface="Adobe Garamond Pro Bold" panose="02020702060506020403" pitchFamily="18" charset="0"/>
              </a:rPr>
              <a:t>en relación con lo que </a:t>
            </a:r>
            <a:r>
              <a:rPr lang="es-ES_tradnl" sz="2800" u="sng" dirty="0">
                <a:latin typeface="Adobe Garamond Pro Bold" panose="02020702060506020403" pitchFamily="18" charset="0"/>
              </a:rPr>
              <a:t>Dios quiere</a:t>
            </a:r>
            <a:r>
              <a:rPr lang="es-ES_tradnl" sz="2800" dirty="0">
                <a:latin typeface="Adobe Garamond Pro Bold" panose="02020702060506020403" pitchFamily="18" charset="0"/>
              </a:rPr>
              <a:t>? (</a:t>
            </a:r>
            <a:r>
              <a:rPr lang="es-ES_tradnl" sz="2800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Fortalezas</a:t>
            </a:r>
            <a:r>
              <a:rPr lang="es-ES_tradnl" sz="2800" dirty="0">
                <a:latin typeface="Adobe Garamond Pro Bold" panose="02020702060506020403" pitchFamily="18" charset="0"/>
              </a:rPr>
              <a:t>)</a:t>
            </a:r>
          </a:p>
          <a:p>
            <a:pPr lvl="2"/>
            <a:endParaRPr lang="es-AR" sz="2800" dirty="0"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¿Qué </a:t>
            </a:r>
            <a:r>
              <a:rPr lang="es-ES_tradnl" sz="2800" u="sng" dirty="0">
                <a:latin typeface="Adobe Garamond Pro Bold" panose="02020702060506020403" pitchFamily="18" charset="0"/>
              </a:rPr>
              <a:t>problemas y necesidades se tiene</a:t>
            </a:r>
            <a:r>
              <a:rPr lang="es-ES_tradnl" sz="2800" dirty="0">
                <a:latin typeface="Adobe Garamond Pro Bold" panose="02020702060506020403" pitchFamily="18" charset="0"/>
              </a:rPr>
              <a:t>? (</a:t>
            </a:r>
            <a:r>
              <a:rPr lang="es-ES_tradnl" sz="28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Debilidades</a:t>
            </a:r>
            <a:r>
              <a:rPr lang="es-ES_tradnl" sz="2800" dirty="0">
                <a:latin typeface="Adobe Garamond Pro Bold" panose="02020702060506020403" pitchFamily="18" charset="0"/>
              </a:rPr>
              <a:t>)</a:t>
            </a:r>
          </a:p>
          <a:p>
            <a:pPr lvl="2"/>
            <a:endParaRPr lang="es-AR" sz="2800" dirty="0"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¿Qué </a:t>
            </a:r>
            <a:r>
              <a:rPr lang="es-ES_tradnl" sz="2800" u="sng" dirty="0">
                <a:latin typeface="Adobe Garamond Pro Bold" panose="02020702060506020403" pitchFamily="18" charset="0"/>
              </a:rPr>
              <a:t>obstáculos impiden avanzar</a:t>
            </a:r>
            <a:r>
              <a:rPr lang="es-ES_tradnl" sz="2800" dirty="0">
                <a:latin typeface="Adobe Garamond Pro Bold" panose="02020702060506020403" pitchFamily="18" charset="0"/>
              </a:rPr>
              <a:t>?    (</a:t>
            </a:r>
            <a:r>
              <a:rPr lang="es-ES_tradnl" sz="28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Debilidades</a:t>
            </a:r>
            <a:r>
              <a:rPr lang="es-ES_tradnl" sz="2800" dirty="0">
                <a:latin typeface="Adobe Garamond Pro Bold" panose="02020702060506020403" pitchFamily="18" charset="0"/>
              </a:rPr>
              <a:t>)</a:t>
            </a:r>
            <a:endParaRPr lang="es-ES" sz="2800" dirty="0">
              <a:latin typeface="Adobe Garamond Pro Bold" panose="02020702060506020403" pitchFamily="18" charset="0"/>
            </a:endParaRPr>
          </a:p>
          <a:p>
            <a:pPr marL="447675" lvl="2"/>
            <a:endParaRPr lang="es-ES" sz="28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447675" lvl="2"/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Ejemplo: 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_tradnl" sz="2800" i="1" dirty="0">
                <a:latin typeface="Adobe Garamond Pro Bold" panose="02020702060506020403" pitchFamily="18" charset="0"/>
              </a:rPr>
              <a:t>Tenemos </a:t>
            </a:r>
            <a:r>
              <a:rPr lang="es-ES_tradnl" sz="2800" i="1" u="sng" dirty="0">
                <a:latin typeface="Adobe Garamond Pro Bold" panose="02020702060506020403" pitchFamily="18" charset="0"/>
              </a:rPr>
              <a:t>muchos miembros inactivos </a:t>
            </a:r>
            <a:r>
              <a:rPr lang="es-ES_tradnl" sz="2800" i="1" dirty="0">
                <a:latin typeface="Adobe Garamond Pro Bold" panose="02020702060506020403" pitchFamily="18" charset="0"/>
              </a:rPr>
              <a:t>que participan poco de </a:t>
            </a:r>
          </a:p>
          <a:p>
            <a:pPr lvl="2"/>
            <a:r>
              <a:rPr lang="es-ES_tradnl" sz="2800" i="1" dirty="0">
                <a:latin typeface="Adobe Garamond Pro Bold" panose="02020702060506020403" pitchFamily="18" charset="0"/>
              </a:rPr>
              <a:t>	los cultos y </a:t>
            </a:r>
            <a:r>
              <a:rPr lang="es-ES_tradnl" sz="2800" i="1" u="sng" dirty="0">
                <a:latin typeface="Adobe Garamond Pro Bold" panose="02020702060506020403" pitchFamily="18" charset="0"/>
              </a:rPr>
              <a:t>no traen a sus hijos </a:t>
            </a:r>
            <a:r>
              <a:rPr lang="es-ES_tradnl" sz="2800" i="1" dirty="0">
                <a:latin typeface="Adobe Garamond Pro Bold" panose="02020702060506020403" pitchFamily="18" charset="0"/>
              </a:rPr>
              <a:t>a la escuela bíblica.</a:t>
            </a:r>
            <a:endParaRPr lang="es-AR" sz="2800" i="1" dirty="0">
              <a:latin typeface="Adobe Garamond Pro Bold" panose="02020702060506020403" pitchFamily="18" charset="0"/>
            </a:endParaRPr>
          </a:p>
          <a:p>
            <a:pPr marL="2286000" lvl="4" indent="-457200">
              <a:buFont typeface="Wingdings" panose="05000000000000000000" pitchFamily="2" charset="2"/>
              <a:buChar char="§"/>
            </a:pPr>
            <a:endParaRPr lang="es-AR" altLang="es-AR" sz="2800" i="1" dirty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6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47850" y="520511"/>
            <a:ext cx="1189629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AutoNum type="arabicPeriod" startAt="2"/>
            </a:pPr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Establecer  la META: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endParaRPr lang="es-ES" sz="2800" dirty="0"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Una meta es el fin hacia el que se dirigen las acciones o deseos. Es un </a:t>
            </a:r>
            <a:r>
              <a:rPr lang="es-ES" sz="2800" u="sng" dirty="0">
                <a:latin typeface="Adobe Garamond Pro Bold" panose="02020702060506020403" pitchFamily="18" charset="0"/>
              </a:rPr>
              <a:t>resultado deseado al que se quiere llegar</a:t>
            </a:r>
            <a:r>
              <a:rPr lang="es-ES" sz="2800" dirty="0">
                <a:latin typeface="Adobe Garamond Pro Bold" panose="02020702060506020403" pitchFamily="18" charset="0"/>
              </a:rPr>
              <a:t> y contribuye al logro de la </a:t>
            </a:r>
            <a:r>
              <a:rPr lang="es-ES" sz="2800" u="sng" dirty="0">
                <a:latin typeface="Adobe Garamond Pro Bold" panose="02020702060506020403" pitchFamily="18" charset="0"/>
              </a:rPr>
              <a:t>misión de la iglesia</a:t>
            </a:r>
            <a:r>
              <a:rPr lang="es-ES" sz="2800" dirty="0">
                <a:latin typeface="Adobe Garamond Pro Bold" panose="02020702060506020403" pitchFamily="18" charset="0"/>
              </a:rPr>
              <a:t>.</a:t>
            </a:r>
          </a:p>
          <a:p>
            <a:pPr lvl="3"/>
            <a:r>
              <a:rPr lang="es-ES" sz="2800" dirty="0">
                <a:latin typeface="Adobe Garamond Pro Bold" panose="02020702060506020403" pitchFamily="18" charset="0"/>
              </a:rPr>
              <a:t> 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Por lo general, es </a:t>
            </a:r>
            <a:r>
              <a:rPr lang="es-ES" sz="2800" u="sng" dirty="0">
                <a:latin typeface="Adobe Garamond Pro Bold" panose="02020702060506020403" pitchFamily="18" charset="0"/>
              </a:rPr>
              <a:t>amplia</a:t>
            </a:r>
            <a:r>
              <a:rPr lang="es-ES" sz="2800" dirty="0">
                <a:latin typeface="Adobe Garamond Pro Bold" panose="02020702060506020403" pitchFamily="18" charset="0"/>
              </a:rPr>
              <a:t>, a </a:t>
            </a:r>
            <a:r>
              <a:rPr lang="es-ES" sz="2800" u="sng" dirty="0">
                <a:latin typeface="Adobe Garamond Pro Bold" panose="02020702060506020403" pitchFamily="18" charset="0"/>
              </a:rPr>
              <a:t>largo plazo</a:t>
            </a:r>
            <a:r>
              <a:rPr lang="es-ES" sz="2800" dirty="0">
                <a:latin typeface="Adobe Garamond Pro Bold" panose="02020702060506020403" pitchFamily="18" charset="0"/>
              </a:rPr>
              <a:t>, más </a:t>
            </a:r>
            <a:r>
              <a:rPr lang="es-ES" sz="2800" u="sng" dirty="0">
                <a:latin typeface="Adobe Garamond Pro Bold" panose="02020702060506020403" pitchFamily="18" charset="0"/>
              </a:rPr>
              <a:t>abstracta</a:t>
            </a:r>
            <a:r>
              <a:rPr lang="es-ES" sz="2800" dirty="0">
                <a:latin typeface="Adobe Garamond Pro Bold" panose="02020702060506020403" pitchFamily="18" charset="0"/>
              </a:rPr>
              <a:t>, y que </a:t>
            </a:r>
            <a:r>
              <a:rPr lang="es-ES" sz="2800" u="sng" dirty="0">
                <a:latin typeface="Adobe Garamond Pro Bold" panose="02020702060506020403" pitchFamily="18" charset="0"/>
              </a:rPr>
              <a:t>no implica una sola acción específica para alcanzarla</a:t>
            </a:r>
            <a:r>
              <a:rPr lang="es-ES" sz="2800" dirty="0">
                <a:latin typeface="Adobe Garamond Pro Bold" panose="02020702060506020403" pitchFamily="18" charset="0"/>
              </a:rPr>
              <a:t>. 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lvl="4"/>
            <a:endParaRPr lang="es-ES_tradnl" sz="2800" dirty="0">
              <a:latin typeface="Adobe Garamond Pro Bold" panose="02020702060506020403" pitchFamily="18" charset="0"/>
            </a:endParaRPr>
          </a:p>
          <a:p>
            <a:pPr lvl="2"/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Ejemplo: 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altLang="es-AR" sz="2800" i="1" dirty="0">
                <a:latin typeface="Adobe Garamond Pro Bold" panose="02020702060506020403" pitchFamily="18" charset="0"/>
              </a:rPr>
              <a:t>Que cada miembro vea la presencia constante de Dios en su vida, y dé testimonio de ello participando activamente en los programas de la Iglesia y en el medio social en que vive.</a:t>
            </a:r>
            <a:r>
              <a:rPr lang="es-AR" altLang="es-AR" sz="2800" i="1" dirty="0">
                <a:latin typeface="Adobe Garamond Pro Bold" panose="020207020605060204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384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47850" y="55701"/>
            <a:ext cx="118962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ES_tradnl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3.  </a:t>
            </a:r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Establecer los OBJETIVOS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: </a:t>
            </a:r>
          </a:p>
          <a:p>
            <a:pPr lvl="1"/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Un objetivo es el </a:t>
            </a:r>
            <a:r>
              <a:rPr lang="es-ES" sz="2800" u="sng" dirty="0">
                <a:latin typeface="Adobe Garamond Pro Bold" panose="02020702060506020403" pitchFamily="18" charset="0"/>
              </a:rPr>
              <a:t>planteo</a:t>
            </a:r>
            <a:r>
              <a:rPr lang="es-ES" sz="2800" dirty="0">
                <a:latin typeface="Adobe Garamond Pro Bold" panose="02020702060506020403" pitchFamily="18" charset="0"/>
              </a:rPr>
              <a:t> de un </a:t>
            </a:r>
            <a:r>
              <a:rPr lang="es-ES" sz="2800" u="sng" dirty="0">
                <a:latin typeface="Adobe Garamond Pro Bold" panose="02020702060506020403" pitchFamily="18" charset="0"/>
              </a:rPr>
              <a:t>propósito a alcanzar</a:t>
            </a: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Son esencialmente las </a:t>
            </a:r>
            <a:r>
              <a:rPr lang="es-ES" sz="2800" u="sng" dirty="0">
                <a:latin typeface="Adobe Garamond Pro Bold" panose="02020702060506020403" pitchFamily="18" charset="0"/>
              </a:rPr>
              <a:t>acciones medibles </a:t>
            </a:r>
            <a:r>
              <a:rPr lang="es-ES" sz="2800" dirty="0">
                <a:latin typeface="Adobe Garamond Pro Bold" panose="02020702060506020403" pitchFamily="18" charset="0"/>
              </a:rPr>
              <a:t>que se van a tomar </a:t>
            </a:r>
            <a:r>
              <a:rPr lang="es-ES" sz="2800" u="sng" dirty="0">
                <a:latin typeface="Adobe Garamond Pro Bold" panose="02020702060506020403" pitchFamily="18" charset="0"/>
              </a:rPr>
              <a:t>para lograr la meta</a:t>
            </a:r>
            <a:r>
              <a:rPr lang="es-ES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Deben </a:t>
            </a:r>
            <a:r>
              <a:rPr lang="es-ES_tradnl" sz="2800" u="sng" dirty="0">
                <a:latin typeface="Adobe Garamond Pro Bold" panose="02020702060506020403" pitchFamily="18" charset="0"/>
              </a:rPr>
              <a:t>señalar claramente </a:t>
            </a:r>
            <a:r>
              <a:rPr lang="es-ES_tradnl" sz="2800" dirty="0">
                <a:latin typeface="Adobe Garamond Pro Bold" panose="02020702060506020403" pitchFamily="18" charset="0"/>
              </a:rPr>
              <a:t>que se </a:t>
            </a:r>
            <a:r>
              <a:rPr lang="es-ES_tradnl" sz="2800" u="sng" dirty="0">
                <a:latin typeface="Adobe Garamond Pro Bold" panose="02020702060506020403" pitchFamily="18" charset="0"/>
              </a:rPr>
              <a:t>quiere lograr y para cuando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Debe </a:t>
            </a:r>
            <a:r>
              <a:rPr lang="es-ES" sz="2800" u="sng" dirty="0">
                <a:latin typeface="Adobe Garamond Pro Bold" panose="02020702060506020403" pitchFamily="18" charset="0"/>
              </a:rPr>
              <a:t>estar formulado </a:t>
            </a:r>
            <a:r>
              <a:rPr lang="es-ES" sz="2800" dirty="0">
                <a:latin typeface="Adobe Garamond Pro Bold" panose="02020702060506020403" pitchFamily="18" charset="0"/>
              </a:rPr>
              <a:t>de tal manera que </a:t>
            </a:r>
            <a:r>
              <a:rPr lang="es-ES" sz="2800" u="sng" dirty="0">
                <a:latin typeface="Adobe Garamond Pro Bold" panose="02020702060506020403" pitchFamily="18" charset="0"/>
              </a:rPr>
              <a:t>al cumplirse un determinado tiempo su pueda ver </a:t>
            </a:r>
            <a:r>
              <a:rPr lang="es-ES" sz="2800" dirty="0">
                <a:latin typeface="Adobe Garamond Pro Bold" panose="02020702060506020403" pitchFamily="18" charset="0"/>
              </a:rPr>
              <a:t>(medir) su cumplimiento.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AR" sz="2800" dirty="0">
                <a:latin typeface="Adobe Garamond Pro Bold" panose="02020702060506020403" pitchFamily="18" charset="0"/>
              </a:rPr>
              <a:t>Debe </a:t>
            </a:r>
            <a:r>
              <a:rPr lang="es-ES_tradnl" sz="2800" u="sng" dirty="0">
                <a:latin typeface="Adobe Garamond Pro Bold" panose="02020702060506020403" pitchFamily="18" charset="0"/>
              </a:rPr>
              <a:t>apuntar a las necesidades y problemas </a:t>
            </a:r>
            <a:r>
              <a:rPr lang="es-ES_tradnl" sz="2800" dirty="0">
                <a:latin typeface="Adobe Garamond Pro Bold" panose="02020702060506020403" pitchFamily="18" charset="0"/>
              </a:rPr>
              <a:t>que se detectaron.</a:t>
            </a: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_tradnl" sz="2800" dirty="0">
                <a:latin typeface="Adobe Garamond Pro Bold" panose="02020702060506020403" pitchFamily="18" charset="0"/>
              </a:rPr>
              <a:t>Debe ser </a:t>
            </a:r>
            <a:r>
              <a:rPr lang="es-ES_tradnl" sz="2800" u="sng" dirty="0">
                <a:latin typeface="Adobe Garamond Pro Bold" panose="02020702060506020403" pitchFamily="18" charset="0"/>
              </a:rPr>
              <a:t>desafiante y motivador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</a:p>
          <a:p>
            <a:pPr marL="1828800" lvl="3" indent="-457200">
              <a:buFont typeface="Wingdings" panose="05000000000000000000" pitchFamily="2" charset="2"/>
              <a:buChar char="§"/>
            </a:pPr>
            <a:endParaRPr lang="es-AR" sz="2800" dirty="0">
              <a:latin typeface="Adobe Garamond Pro Bold" panose="02020702060506020403" pitchFamily="18" charset="0"/>
            </a:endParaRPr>
          </a:p>
          <a:p>
            <a:pPr lvl="2"/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Ejemplo: 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_tradnl" sz="2800" i="1" dirty="0">
                <a:latin typeface="Adobe Garamond Pro Bold" panose="02020702060506020403" pitchFamily="18" charset="0"/>
              </a:rPr>
              <a:t>Que en el próximo período 10 miembros inactivos (o determinado %) tengan la oportunidad de integrarse activamente a la vida de adoración de la congregación.</a:t>
            </a:r>
            <a:endParaRPr lang="es-AR" altLang="es-AR" sz="2800" i="1" dirty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6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C9942F5-B473-47EA-8E44-E85EB1E5BF80}"/>
              </a:ext>
            </a:extLst>
          </p:cNvPr>
          <p:cNvSpPr/>
          <p:nvPr/>
        </p:nvSpPr>
        <p:spPr>
          <a:xfrm>
            <a:off x="147850" y="0"/>
            <a:ext cx="1189629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ES_tradnl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4.   </a:t>
            </a:r>
            <a:r>
              <a:rPr lang="es-ES_tradnl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Establecer las ESTRETEGIAS</a:t>
            </a:r>
            <a:r>
              <a:rPr lang="es-ES" sz="32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: </a:t>
            </a:r>
          </a:p>
          <a:p>
            <a:pPr lvl="1"/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Son las </a:t>
            </a:r>
            <a:r>
              <a:rPr lang="es-ES" sz="2800" u="sng" dirty="0">
                <a:latin typeface="Adobe Garamond Pro Bold" panose="02020702060506020403" pitchFamily="18" charset="0"/>
              </a:rPr>
              <a:t>actividades</a:t>
            </a:r>
            <a:r>
              <a:rPr lang="es-ES" sz="2800" dirty="0">
                <a:latin typeface="Adobe Garamond Pro Bold" panose="02020702060506020403" pitchFamily="18" charset="0"/>
              </a:rPr>
              <a:t> que </a:t>
            </a:r>
            <a:r>
              <a:rPr lang="es-ES" sz="2800" u="sng" dirty="0">
                <a:latin typeface="Adobe Garamond Pro Bold" panose="02020702060506020403" pitchFamily="18" charset="0"/>
              </a:rPr>
              <a:t>se van a realizar para lograr el objetivo </a:t>
            </a:r>
            <a:r>
              <a:rPr lang="es-ES" sz="2800" dirty="0">
                <a:latin typeface="Adobe Garamond Pro Bold" panose="02020702060506020403" pitchFamily="18" charset="0"/>
              </a:rPr>
              <a:t>y expresan:</a:t>
            </a:r>
          </a:p>
          <a:p>
            <a:pPr marL="2286000" lvl="4" indent="-457200">
              <a:buFont typeface="Wingdings" panose="05000000000000000000" pitchFamily="2" charset="2"/>
              <a:buChar char="ü"/>
            </a:pPr>
            <a:r>
              <a:rPr lang="es-ES" sz="2800" u="sng" dirty="0">
                <a:latin typeface="Adobe Garamond Pro Bold" panose="02020702060506020403" pitchFamily="18" charset="0"/>
              </a:rPr>
              <a:t>Qué </a:t>
            </a:r>
            <a:r>
              <a:rPr lang="es-ES_tradnl" sz="2800" u="sng" dirty="0">
                <a:latin typeface="Adobe Garamond Pro Bold" panose="02020702060506020403" pitchFamily="18" charset="0"/>
              </a:rPr>
              <a:t>se va a hacer </a:t>
            </a:r>
            <a:r>
              <a:rPr lang="es-ES_tradnl" sz="2800" dirty="0">
                <a:latin typeface="Adobe Garamond Pro Bold" panose="02020702060506020403" pitchFamily="18" charset="0"/>
              </a:rPr>
              <a:t>(</a:t>
            </a:r>
            <a:r>
              <a:rPr lang="es-ES" sz="2800" dirty="0">
                <a:latin typeface="Adobe Garamond Pro Bold" panose="02020702060506020403" pitchFamily="18" charset="0"/>
              </a:rPr>
              <a:t>las actividades que se necesitan realizar).</a:t>
            </a:r>
          </a:p>
          <a:p>
            <a:pPr marL="2286000" lvl="4" indent="-457200">
              <a:buFont typeface="Wingdings" panose="05000000000000000000" pitchFamily="2" charset="2"/>
              <a:buChar char="ü"/>
            </a:pPr>
            <a:r>
              <a:rPr lang="es-ES" sz="2800" u="sng" dirty="0">
                <a:latin typeface="Adobe Garamond Pro Bold" panose="02020702060506020403" pitchFamily="18" charset="0"/>
              </a:rPr>
              <a:t>Cómo se va a alcanzar </a:t>
            </a:r>
            <a:r>
              <a:rPr lang="es-ES_tradnl" sz="2800" dirty="0">
                <a:latin typeface="Adobe Garamond Pro Bold" panose="02020702060506020403" pitchFamily="18" charset="0"/>
              </a:rPr>
              <a:t>determinado </a:t>
            </a:r>
            <a:r>
              <a:rPr lang="es-ES" sz="2800" dirty="0">
                <a:latin typeface="Adobe Garamond Pro Bold" panose="02020702060506020403" pitchFamily="18" charset="0"/>
              </a:rPr>
              <a:t>objetivo.</a:t>
            </a:r>
          </a:p>
          <a:p>
            <a:pPr marL="2286000" lvl="4" indent="-457200">
              <a:buFont typeface="Wingdings" panose="05000000000000000000" pitchFamily="2" charset="2"/>
              <a:buChar char="ü"/>
            </a:pPr>
            <a:r>
              <a:rPr lang="es-ES" sz="2800" u="sng" dirty="0">
                <a:latin typeface="Adobe Garamond Pro Bold" panose="02020702060506020403" pitchFamily="18" charset="0"/>
              </a:rPr>
              <a:t>Quién </a:t>
            </a:r>
            <a:r>
              <a:rPr lang="es-ES_tradnl" sz="2800" u="sng" dirty="0">
                <a:latin typeface="Adobe Garamond Pro Bold" panose="02020702060506020403" pitchFamily="18" charset="0"/>
              </a:rPr>
              <a:t>será el encargado o responsable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dirty="0">
                <a:latin typeface="Adobe Garamond Pro Bold" panose="02020702060506020403" pitchFamily="18" charset="0"/>
              </a:rPr>
              <a:t>Debe haber al menos </a:t>
            </a:r>
            <a:r>
              <a:rPr lang="es-ES" sz="2800" u="sng" dirty="0">
                <a:latin typeface="Adobe Garamond Pro Bold" panose="02020702060506020403" pitchFamily="18" charset="0"/>
              </a:rPr>
              <a:t>una estrategia para cada objetivo </a:t>
            </a:r>
            <a:r>
              <a:rPr lang="es-ES" sz="2800" dirty="0">
                <a:latin typeface="Adobe Garamond Pro Bold" panose="02020702060506020403" pitchFamily="18" charset="0"/>
              </a:rPr>
              <a:t>e </a:t>
            </a:r>
            <a:r>
              <a:rPr lang="es-ES_tradnl" sz="2800" dirty="0">
                <a:latin typeface="Adobe Garamond Pro Bold" panose="02020702060506020403" pitchFamily="18" charset="0"/>
              </a:rPr>
              <a:t>indicarse claramente en que </a:t>
            </a:r>
            <a:r>
              <a:rPr lang="es-ES_tradnl" sz="2800" u="sng" dirty="0">
                <a:latin typeface="Adobe Garamond Pro Bold" panose="02020702060506020403" pitchFamily="18" charset="0"/>
              </a:rPr>
              <a:t>tiempo se hará</a:t>
            </a:r>
            <a:r>
              <a:rPr lang="es-ES_tradnl" sz="2800" dirty="0">
                <a:latin typeface="Adobe Garamond Pro Bold" panose="02020702060506020403" pitchFamily="18" charset="0"/>
              </a:rPr>
              <a:t>.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r>
              <a:rPr lang="es-ES" dirty="0"/>
              <a:t> </a:t>
            </a:r>
            <a:endParaRPr lang="es-AR" dirty="0"/>
          </a:p>
          <a:p>
            <a:r>
              <a:rPr lang="es-ES_tradnl" dirty="0"/>
              <a:t> </a:t>
            </a:r>
            <a:endParaRPr lang="es-AR" sz="2800" dirty="0">
              <a:latin typeface="Adobe Garamond Pro Bold" panose="02020702060506020403" pitchFamily="18" charset="0"/>
            </a:endParaRPr>
          </a:p>
          <a:p>
            <a:pPr lvl="2"/>
            <a:r>
              <a:rPr lang="es-ES_tradnl" sz="3200" u="sng" dirty="0">
                <a:solidFill>
                  <a:schemeClr val="accent2">
                    <a:lumMod val="50000"/>
                  </a:schemeClr>
                </a:solidFill>
                <a:latin typeface="Adobe Garamond Pro Bold" panose="02020702060506020403" pitchFamily="18" charset="0"/>
              </a:rPr>
              <a:t>Ejemplo: </a:t>
            </a:r>
            <a:endParaRPr lang="es-AR" sz="3200" u="sng" dirty="0">
              <a:solidFill>
                <a:schemeClr val="accent2">
                  <a:lumMod val="50000"/>
                </a:schemeClr>
              </a:solidFill>
              <a:latin typeface="Adobe Garamond Pro Bold" panose="02020702060506020403" pitchFamily="18" charset="0"/>
            </a:endParaRPr>
          </a:p>
          <a:p>
            <a:pPr marL="1828800" lvl="3" indent="-457200">
              <a:buFont typeface="Wingdings" panose="05000000000000000000" pitchFamily="2" charset="2"/>
              <a:buChar char="§"/>
            </a:pPr>
            <a:r>
              <a:rPr lang="es-ES" sz="2800" i="1" dirty="0">
                <a:latin typeface="Adobe Garamond Pro Bold" panose="02020702060506020403" pitchFamily="18" charset="0"/>
              </a:rPr>
              <a:t>Realizar 3 estudios Bíblicos para fundamentar y motivar la visitación regular entre los miembros. Para ello se crearán tres grupos zonales, y serán guiados por el pastor durante el primer semestre del año. </a:t>
            </a:r>
            <a:endParaRPr lang="es-AR" sz="2800" i="1" dirty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64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</TotalTime>
  <Words>867</Words>
  <Application>Microsoft Office PowerPoint</Application>
  <PresentationFormat>Panorámica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Adobe Garamond Pro Bold</vt:lpstr>
      <vt:lpstr>Adobe Gothic Std B</vt:lpstr>
      <vt:lpstr>Arial</vt:lpstr>
      <vt:lpstr>Belwe Bd BT</vt:lpstr>
      <vt:lpstr>Stencil</vt:lpstr>
      <vt:lpstr>Times New Roman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Esteban Tronovsky</dc:creator>
  <cp:lastModifiedBy>GERARDO</cp:lastModifiedBy>
  <cp:revision>41</cp:revision>
  <dcterms:created xsi:type="dcterms:W3CDTF">2021-06-29T15:18:46Z</dcterms:created>
  <dcterms:modified xsi:type="dcterms:W3CDTF">2021-08-27T12:54:20Z</dcterms:modified>
</cp:coreProperties>
</file>